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FF"/>
    <a:srgbClr val="6600FF"/>
    <a:srgbClr val="F78609"/>
    <a:srgbClr val="FDD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3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84922-BDE9-4D72-8AA3-B3437A261508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AABB7-C2B5-4FC1-9095-FA2E79461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96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65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67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38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2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71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61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73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2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15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72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3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2591E-921B-4B82-A738-60035A7147C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C36F-50A9-454C-9D32-B0C2A42410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11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322174" y="273699"/>
            <a:ext cx="7272598" cy="1238773"/>
          </a:xfrm>
          <a:prstGeom prst="roundRect">
            <a:avLst>
              <a:gd name="adj" fmla="val 2516"/>
            </a:avLst>
          </a:prstGeom>
          <a:solidFill>
            <a:srgbClr val="FDDFBF"/>
          </a:solidFill>
          <a:ln w="38100">
            <a:solidFill>
              <a:srgbClr val="F786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/>
          <p:cNvSpPr/>
          <p:nvPr/>
        </p:nvSpPr>
        <p:spPr>
          <a:xfrm>
            <a:off x="980302" y="30684"/>
            <a:ext cx="1210963" cy="11862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 rot="20944415">
            <a:off x="1071058" y="424746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NEWS</a:t>
            </a:r>
            <a:endParaRPr kumimoji="1"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小塚ゴシック Pr6N H" panose="020B0800000000000000" pitchFamily="34" charset="-128"/>
              <a:ea typeface="小塚ゴシック Pr6N H" panose="020B0800000000000000" pitchFamily="34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20469" y="381476"/>
            <a:ext cx="554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2024</a:t>
            </a:r>
            <a:r>
              <a:rPr kumimoji="1" lang="ja-JP" altLang="en-US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年度カフェテリアポイント付与方法について！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2596" y="810849"/>
            <a:ext cx="5570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2024</a:t>
            </a:r>
            <a:r>
              <a:rPr kumimoji="1" lang="ja-JP" altLang="en-US" sz="12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年度は、カフェテリアポイントの付与方法を一部見直しました。</a:t>
            </a:r>
            <a:endParaRPr kumimoji="1" lang="en-US" altLang="ja-JP" sz="120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r>
              <a:rPr kumimoji="1" lang="ja-JP" altLang="en-US" sz="12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これまでの「インセンティブ制」をさらに推進し、皆さまの「健康づくり」を</a:t>
            </a:r>
            <a:endParaRPr kumimoji="1" lang="en-US" altLang="ja-JP" sz="120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r>
              <a:rPr kumimoji="1" lang="ja-JP" altLang="en-US" sz="12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支援してまいります。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345640" y="1543306"/>
            <a:ext cx="7272598" cy="4921072"/>
          </a:xfrm>
          <a:prstGeom prst="roundRect">
            <a:avLst>
              <a:gd name="adj" fmla="val 1116"/>
            </a:avLst>
          </a:prstGeom>
          <a:noFill/>
          <a:ln w="38100">
            <a:solidFill>
              <a:srgbClr val="F786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06149" y="1559767"/>
            <a:ext cx="4743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2024</a:t>
            </a:r>
            <a:r>
              <a:rPr kumimoji="1" lang="ja-JP" altLang="en-US" sz="16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年度　インセンティブポイント付与について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1560352" y="1991955"/>
            <a:ext cx="1208015" cy="2007735"/>
          </a:xfrm>
          <a:prstGeom prst="roundRect">
            <a:avLst>
              <a:gd name="adj" fmla="val 5556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72851" y="2740767"/>
            <a:ext cx="1284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ポイントの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小塚ゴシック Pr6N H" panose="020B0800000000000000" pitchFamily="34" charset="-128"/>
              <a:ea typeface="小塚ゴシック Pr6N H" panose="020B0800000000000000" pitchFamily="34" charset="-128"/>
            </a:endParaRPr>
          </a:p>
          <a:p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対象と数量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小塚ゴシック Pr6N H" panose="020B0800000000000000" pitchFamily="34" charset="-128"/>
              <a:ea typeface="小塚ゴシック Pr6N H" panose="020B0800000000000000" pitchFamily="34" charset="-128"/>
            </a:endParaRPr>
          </a:p>
          <a:p>
            <a:r>
              <a:rPr kumimoji="1"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（①</a:t>
            </a:r>
            <a:r>
              <a:rPr kumimoji="1"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~</a:t>
            </a:r>
            <a:r>
              <a:rPr kumimoji="1" lang="ja-JP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④既加入者対象）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6302993" y="2363048"/>
            <a:ext cx="176865" cy="14121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/>
          <p:cNvGrpSpPr/>
          <p:nvPr/>
        </p:nvGrpSpPr>
        <p:grpSpPr>
          <a:xfrm>
            <a:off x="2914877" y="2180369"/>
            <a:ext cx="5393084" cy="285387"/>
            <a:chOff x="2911219" y="2482298"/>
            <a:chExt cx="5393084" cy="285387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2911219" y="2482298"/>
              <a:ext cx="2356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② 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2023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年度健診を受診した人</a:t>
              </a:r>
            </a:p>
          </p:txBody>
        </p:sp>
        <p:cxnSp>
          <p:nvCxnSpPr>
            <p:cNvPr id="21" name="直線コネクタ 20"/>
            <p:cNvCxnSpPr>
              <a:cxnSpLocks/>
            </p:cNvCxnSpPr>
            <p:nvPr/>
          </p:nvCxnSpPr>
          <p:spPr>
            <a:xfrm>
              <a:off x="5355226" y="2608616"/>
              <a:ext cx="2053554" cy="6962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7464189" y="2490686"/>
              <a:ext cx="840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18,000P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2912094" y="2386528"/>
            <a:ext cx="5514931" cy="294931"/>
            <a:chOff x="3053833" y="2876480"/>
            <a:chExt cx="5514931" cy="29493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3053833" y="2876480"/>
              <a:ext cx="34980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③ 健康年齢（実年齢≧健康年齢）に該当した人</a:t>
              </a:r>
            </a:p>
          </p:txBody>
        </p:sp>
        <p:cxnSp>
          <p:nvCxnSpPr>
            <p:cNvPr id="22" name="直線コネクタ 21"/>
            <p:cNvCxnSpPr>
              <a:cxnSpLocks/>
            </p:cNvCxnSpPr>
            <p:nvPr/>
          </p:nvCxnSpPr>
          <p:spPr>
            <a:xfrm>
              <a:off x="6623199" y="3014979"/>
              <a:ext cx="964534" cy="538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7689280" y="2894412"/>
              <a:ext cx="8794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1560351" y="4229388"/>
            <a:ext cx="1208015" cy="2020410"/>
          </a:xfrm>
          <a:prstGeom prst="roundRect">
            <a:avLst>
              <a:gd name="adj" fmla="val 5556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14796" y="4838994"/>
            <a:ext cx="10823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ポイントの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小塚ゴシック Pr6N H" panose="020B0800000000000000" pitchFamily="34" charset="-128"/>
              <a:ea typeface="小塚ゴシック Pr6N H" panose="020B0800000000000000" pitchFamily="34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付与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小塚ゴシック Pr6N H" panose="020B0800000000000000" pitchFamily="34" charset="-128"/>
              <a:ea typeface="小塚ゴシック Pr6N H" panose="020B0800000000000000" pitchFamily="34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rPr>
              <a:t>タイミング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2921214" y="1947858"/>
            <a:ext cx="5337215" cy="302165"/>
            <a:chOff x="2894442" y="2532632"/>
            <a:chExt cx="5337215" cy="302165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2894442" y="2532632"/>
              <a:ext cx="22184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① 全員（新規加入者除く）</a:t>
              </a:r>
            </a:p>
          </p:txBody>
        </p:sp>
        <p:cxnSp>
          <p:nvCxnSpPr>
            <p:cNvPr id="38" name="直線コネクタ 37"/>
            <p:cNvCxnSpPr>
              <a:cxnSpLocks/>
            </p:cNvCxnSpPr>
            <p:nvPr/>
          </p:nvCxnSpPr>
          <p:spPr>
            <a:xfrm>
              <a:off x="5221964" y="2671133"/>
              <a:ext cx="2182700" cy="10371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7486499" y="2557798"/>
              <a:ext cx="7451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2902474" y="4199939"/>
            <a:ext cx="5050002" cy="296926"/>
            <a:chOff x="3053833" y="2589386"/>
            <a:chExt cx="4417845" cy="334803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3053833" y="2589386"/>
              <a:ext cx="2235611" cy="3123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① 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全員（新規加入者除く）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</a:p>
          </p:txBody>
        </p:sp>
        <p:cxnSp>
          <p:nvCxnSpPr>
            <p:cNvPr id="42" name="直線コネクタ 41"/>
            <p:cNvCxnSpPr>
              <a:cxnSpLocks/>
            </p:cNvCxnSpPr>
            <p:nvPr/>
          </p:nvCxnSpPr>
          <p:spPr>
            <a:xfrm>
              <a:off x="5331032" y="2737073"/>
              <a:ext cx="949779" cy="178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6280811" y="2629207"/>
              <a:ext cx="1190867" cy="294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2024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年</a:t>
              </a:r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4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月</a:t>
              </a:r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1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日付与</a:t>
              </a:r>
            </a:p>
          </p:txBody>
        </p:sp>
      </p:grpSp>
      <p:sp>
        <p:nvSpPr>
          <p:cNvPr id="54" name="テキスト ボックス 53"/>
          <p:cNvSpPr txBox="1"/>
          <p:nvPr/>
        </p:nvSpPr>
        <p:spPr>
          <a:xfrm>
            <a:off x="3242774" y="5411825"/>
            <a:ext cx="4604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※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 当組合へ健診機関から請求書が届き、受診を確認できた日の翌日に付与します。</a:t>
            </a: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4F92E251-4D92-4558-A7AA-93838059B681}"/>
              </a:ext>
            </a:extLst>
          </p:cNvPr>
          <p:cNvGrpSpPr/>
          <p:nvPr/>
        </p:nvGrpSpPr>
        <p:grpSpPr>
          <a:xfrm>
            <a:off x="2897932" y="2897399"/>
            <a:ext cx="5352132" cy="287454"/>
            <a:chOff x="3037055" y="3117594"/>
            <a:chExt cx="5352132" cy="287454"/>
          </a:xfrm>
        </p:grpSpPr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5CAF57EC-D0FC-492F-B0C4-4278E1BBE94D}"/>
                </a:ext>
              </a:extLst>
            </p:cNvPr>
            <p:cNvSpPr txBox="1"/>
            <p:nvPr/>
          </p:nvSpPr>
          <p:spPr>
            <a:xfrm>
              <a:off x="3037055" y="3128049"/>
              <a:ext cx="3647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④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-1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2024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年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4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~9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30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日に健診を受診した人</a:t>
              </a:r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　</a:t>
              </a:r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4FA0A7F7-652F-459D-A0C8-7B153C07658D}"/>
                </a:ext>
              </a:extLst>
            </p:cNvPr>
            <p:cNvCxnSpPr>
              <a:cxnSpLocks/>
              <a:endCxn id="88" idx="1"/>
            </p:cNvCxnSpPr>
            <p:nvPr/>
          </p:nvCxnSpPr>
          <p:spPr>
            <a:xfrm>
              <a:off x="6549244" y="3256094"/>
              <a:ext cx="1020488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30DA7BC7-097D-4CDC-B6D0-3809B91DA7C8}"/>
                </a:ext>
              </a:extLst>
            </p:cNvPr>
            <p:cNvSpPr txBox="1"/>
            <p:nvPr/>
          </p:nvSpPr>
          <p:spPr>
            <a:xfrm>
              <a:off x="7569732" y="3117594"/>
              <a:ext cx="8194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10,000P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501C886-E9D5-471F-9C94-F91D53502FE9}"/>
              </a:ext>
            </a:extLst>
          </p:cNvPr>
          <p:cNvGrpSpPr/>
          <p:nvPr/>
        </p:nvGrpSpPr>
        <p:grpSpPr>
          <a:xfrm>
            <a:off x="2898636" y="3151113"/>
            <a:ext cx="5339468" cy="279065"/>
            <a:chOff x="3070611" y="3100816"/>
            <a:chExt cx="5339468" cy="279065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40891C9-ABEB-461C-88FD-0004165A0EB6}"/>
                </a:ext>
              </a:extLst>
            </p:cNvPr>
            <p:cNvSpPr txBox="1"/>
            <p:nvPr/>
          </p:nvSpPr>
          <p:spPr>
            <a:xfrm>
              <a:off x="3070611" y="3102882"/>
              <a:ext cx="39244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④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-2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2024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年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10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~12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31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日に健診を受診した人</a:t>
              </a:r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　</a:t>
              </a:r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ECAB61E0-1D6E-43B2-BD0B-1495C0FED502}"/>
                </a:ext>
              </a:extLst>
            </p:cNvPr>
            <p:cNvCxnSpPr>
              <a:cxnSpLocks/>
            </p:cNvCxnSpPr>
            <p:nvPr/>
          </p:nvCxnSpPr>
          <p:spPr>
            <a:xfrm>
              <a:off x="6761963" y="3218825"/>
              <a:ext cx="856006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E3999A91-E602-4356-BB72-F9313B139877}"/>
                </a:ext>
              </a:extLst>
            </p:cNvPr>
            <p:cNvSpPr txBox="1"/>
            <p:nvPr/>
          </p:nvSpPr>
          <p:spPr>
            <a:xfrm>
              <a:off x="7678789" y="3100816"/>
              <a:ext cx="7312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5,000P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1B475F2E-E7D7-4E89-BF21-C0FA133B7ABD}"/>
              </a:ext>
            </a:extLst>
          </p:cNvPr>
          <p:cNvGrpSpPr/>
          <p:nvPr/>
        </p:nvGrpSpPr>
        <p:grpSpPr>
          <a:xfrm>
            <a:off x="2912374" y="4887174"/>
            <a:ext cx="5108445" cy="279302"/>
            <a:chOff x="3031642" y="2406797"/>
            <a:chExt cx="4504288" cy="279302"/>
          </a:xfrm>
        </p:grpSpPr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544A2BD3-C067-4ED9-97B4-A536E3745D61}"/>
                </a:ext>
              </a:extLst>
            </p:cNvPr>
            <p:cNvSpPr txBox="1"/>
            <p:nvPr/>
          </p:nvSpPr>
          <p:spPr>
            <a:xfrm>
              <a:off x="3031642" y="2406797"/>
              <a:ext cx="2826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④</a:t>
              </a:r>
              <a:r>
                <a:rPr kumimoji="1" lang="en-US" altLang="ja-JP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-1</a:t>
              </a:r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 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2024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年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4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~9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30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日受診　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10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,000P</a:t>
              </a:r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82CE6344-C916-4C78-8933-DF4481C8A559}"/>
                </a:ext>
              </a:extLst>
            </p:cNvPr>
            <p:cNvCxnSpPr>
              <a:cxnSpLocks/>
            </p:cNvCxnSpPr>
            <p:nvPr/>
          </p:nvCxnSpPr>
          <p:spPr>
            <a:xfrm>
              <a:off x="5856825" y="2555293"/>
              <a:ext cx="430801" cy="1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CFFCD57-7E53-494A-9375-E4A98B831206}"/>
                </a:ext>
              </a:extLst>
            </p:cNvPr>
            <p:cNvSpPr txBox="1"/>
            <p:nvPr/>
          </p:nvSpPr>
          <p:spPr>
            <a:xfrm>
              <a:off x="6287626" y="2424489"/>
              <a:ext cx="12483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受診確認後付与</a:t>
              </a:r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4F991D0A-6475-48E1-914D-BC067900900A}"/>
              </a:ext>
            </a:extLst>
          </p:cNvPr>
          <p:cNvGrpSpPr/>
          <p:nvPr/>
        </p:nvGrpSpPr>
        <p:grpSpPr>
          <a:xfrm>
            <a:off x="2906669" y="5241824"/>
            <a:ext cx="5107051" cy="279302"/>
            <a:chOff x="3053833" y="2465520"/>
            <a:chExt cx="4679481" cy="279302"/>
          </a:xfrm>
        </p:grpSpPr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207E5D7D-E737-44B0-9ED8-76CB81C1711E}"/>
                </a:ext>
              </a:extLst>
            </p:cNvPr>
            <p:cNvSpPr txBox="1"/>
            <p:nvPr/>
          </p:nvSpPr>
          <p:spPr>
            <a:xfrm>
              <a:off x="3053833" y="2465520"/>
              <a:ext cx="29525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④</a:t>
              </a:r>
              <a:r>
                <a:rPr kumimoji="1" lang="en-US" altLang="ja-JP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-2</a:t>
              </a:r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 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2024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年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10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~12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月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31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日受診  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5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,000P</a:t>
              </a:r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42022CF5-3483-4490-8708-2B7DE6A4FBFD}"/>
                </a:ext>
              </a:extLst>
            </p:cNvPr>
            <p:cNvCxnSpPr>
              <a:cxnSpLocks/>
            </p:cNvCxnSpPr>
            <p:nvPr/>
          </p:nvCxnSpPr>
          <p:spPr>
            <a:xfrm>
              <a:off x="5994929" y="2588850"/>
              <a:ext cx="4260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E201E463-0B1F-44CA-8730-FAF48B93CF05}"/>
                </a:ext>
              </a:extLst>
            </p:cNvPr>
            <p:cNvSpPr txBox="1"/>
            <p:nvPr/>
          </p:nvSpPr>
          <p:spPr>
            <a:xfrm>
              <a:off x="6456088" y="2483212"/>
              <a:ext cx="12772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受診確認後付与</a:t>
              </a:r>
            </a:p>
          </p:txBody>
        </p:sp>
      </p:grp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A67C5438-8450-43EF-B71B-34990C2B20D3}"/>
              </a:ext>
            </a:extLst>
          </p:cNvPr>
          <p:cNvSpPr txBox="1"/>
          <p:nvPr/>
        </p:nvSpPr>
        <p:spPr>
          <a:xfrm>
            <a:off x="3252561" y="5069274"/>
            <a:ext cx="4604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※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 当組合へ健診機関から請求書が届き、受診を確認できた日の翌日に付与します。</a:t>
            </a: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5902E9B6-141F-45A0-9CC5-5C6CC9AB72E3}"/>
              </a:ext>
            </a:extLst>
          </p:cNvPr>
          <p:cNvGrpSpPr/>
          <p:nvPr/>
        </p:nvGrpSpPr>
        <p:grpSpPr>
          <a:xfrm>
            <a:off x="2900034" y="3362236"/>
            <a:ext cx="5339468" cy="287454"/>
            <a:chOff x="3070611" y="3100816"/>
            <a:chExt cx="5339468" cy="287454"/>
          </a:xfrm>
        </p:grpSpPr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5FBC609C-E511-4556-A090-9D477CD1B23B}"/>
                </a:ext>
              </a:extLst>
            </p:cNvPr>
            <p:cNvSpPr txBox="1"/>
            <p:nvPr/>
          </p:nvSpPr>
          <p:spPr>
            <a:xfrm>
              <a:off x="3070611" y="3111271"/>
              <a:ext cx="26292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⑤ ストレスチェックを受検した人</a:t>
              </a:r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　</a:t>
              </a: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C2802C11-68AB-4516-BED3-CD1A90F993DC}"/>
                </a:ext>
              </a:extLst>
            </p:cNvPr>
            <p:cNvCxnSpPr>
              <a:cxnSpLocks/>
            </p:cNvCxnSpPr>
            <p:nvPr/>
          </p:nvCxnSpPr>
          <p:spPr>
            <a:xfrm>
              <a:off x="5529461" y="3239316"/>
              <a:ext cx="208711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FBA60B0B-7F0A-4010-969A-96940DD62906}"/>
                </a:ext>
              </a:extLst>
            </p:cNvPr>
            <p:cNvSpPr txBox="1"/>
            <p:nvPr/>
          </p:nvSpPr>
          <p:spPr>
            <a:xfrm>
              <a:off x="7678789" y="3100816"/>
              <a:ext cx="7312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8334CC3B-920F-4F87-B6A1-F2700BEEF900}"/>
              </a:ext>
            </a:extLst>
          </p:cNvPr>
          <p:cNvGrpSpPr/>
          <p:nvPr/>
        </p:nvGrpSpPr>
        <p:grpSpPr>
          <a:xfrm>
            <a:off x="2901432" y="3581748"/>
            <a:ext cx="5347857" cy="287454"/>
            <a:chOff x="2768607" y="3117594"/>
            <a:chExt cx="5347857" cy="287454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43ACA394-C919-485D-8777-CA52EB3D86C1}"/>
                </a:ext>
              </a:extLst>
            </p:cNvPr>
            <p:cNvSpPr txBox="1"/>
            <p:nvPr/>
          </p:nvSpPr>
          <p:spPr>
            <a:xfrm>
              <a:off x="2768607" y="3128049"/>
              <a:ext cx="19322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⑥</a:t>
              </a:r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 </a:t>
              </a:r>
              <a:r>
                <a:rPr kumimoji="1" lang="ja-JP" altLang="en-US" sz="1200" b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歯科健診を受診した人</a:t>
              </a:r>
            </a:p>
          </p:txBody>
        </p: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736BAA81-44EB-4B00-A41B-196EB9C5E4C4}"/>
                </a:ext>
              </a:extLst>
            </p:cNvPr>
            <p:cNvCxnSpPr>
              <a:cxnSpLocks/>
              <a:stCxn id="105" idx="3"/>
            </p:cNvCxnSpPr>
            <p:nvPr/>
          </p:nvCxnSpPr>
          <p:spPr>
            <a:xfrm flipV="1">
              <a:off x="4700900" y="3247705"/>
              <a:ext cx="2612269" cy="18844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3B2CE3DC-2E2E-47C4-B27E-8CEEC346EB50}"/>
                </a:ext>
              </a:extLst>
            </p:cNvPr>
            <p:cNvSpPr txBox="1"/>
            <p:nvPr/>
          </p:nvSpPr>
          <p:spPr>
            <a:xfrm>
              <a:off x="7385174" y="3117594"/>
              <a:ext cx="7312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 </a:t>
              </a:r>
              <a:r>
                <a:rPr kumimoji="1" lang="en-US" altLang="ja-JP" sz="1200" b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  <a:endParaRPr kumimoji="1" lang="ja-JP" altLang="en-US" sz="1200" b="1" dirty="0"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0A6C4121-8953-4698-850B-0FEDD94123A9}"/>
              </a:ext>
            </a:extLst>
          </p:cNvPr>
          <p:cNvGrpSpPr/>
          <p:nvPr/>
        </p:nvGrpSpPr>
        <p:grpSpPr>
          <a:xfrm>
            <a:off x="2894441" y="3784482"/>
            <a:ext cx="5391667" cy="295843"/>
            <a:chOff x="3070611" y="3117594"/>
            <a:chExt cx="5325415" cy="295843"/>
          </a:xfrm>
        </p:grpSpPr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729ABDE2-171C-43E7-933B-6F699A285123}"/>
                </a:ext>
              </a:extLst>
            </p:cNvPr>
            <p:cNvSpPr txBox="1"/>
            <p:nvPr/>
          </p:nvSpPr>
          <p:spPr>
            <a:xfrm>
              <a:off x="3070611" y="3136438"/>
              <a:ext cx="11512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FF3399"/>
                  </a:solidFill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⑦ 新規加入者</a:t>
              </a: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574A580-AAF6-4543-8FFE-8964CE450A9F}"/>
                </a:ext>
              </a:extLst>
            </p:cNvPr>
            <p:cNvCxnSpPr>
              <a:cxnSpLocks/>
              <a:stCxn id="109" idx="3"/>
              <a:endCxn id="111" idx="1"/>
            </p:cNvCxnSpPr>
            <p:nvPr/>
          </p:nvCxnSpPr>
          <p:spPr>
            <a:xfrm flipV="1">
              <a:off x="4221888" y="3256094"/>
              <a:ext cx="2674328" cy="18844"/>
            </a:xfrm>
            <a:prstGeom prst="line">
              <a:avLst/>
            </a:prstGeom>
            <a:ln w="28575">
              <a:solidFill>
                <a:srgbClr val="FF339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99E432A6-440C-400F-A0B2-673F76F4960D}"/>
                </a:ext>
              </a:extLst>
            </p:cNvPr>
            <p:cNvSpPr txBox="1"/>
            <p:nvPr/>
          </p:nvSpPr>
          <p:spPr>
            <a:xfrm>
              <a:off x="6896217" y="3117594"/>
              <a:ext cx="14998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 </a:t>
              </a:r>
              <a:r>
                <a:rPr kumimoji="1" lang="en-US" altLang="ja-JP" sz="1200" b="1" dirty="0">
                  <a:solidFill>
                    <a:srgbClr val="FF3399"/>
                  </a:solidFill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2,000P×</a:t>
              </a:r>
              <a:r>
                <a:rPr kumimoji="1" lang="ja-JP" altLang="en-US" sz="1200" b="1" dirty="0">
                  <a:solidFill>
                    <a:srgbClr val="FF3399"/>
                  </a:solidFill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加入月数</a:t>
              </a:r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D76D2A5D-A0FC-4046-9F6F-6B46D219F5CA}"/>
              </a:ext>
            </a:extLst>
          </p:cNvPr>
          <p:cNvGrpSpPr/>
          <p:nvPr/>
        </p:nvGrpSpPr>
        <p:grpSpPr>
          <a:xfrm>
            <a:off x="2908067" y="5578782"/>
            <a:ext cx="5442388" cy="296080"/>
            <a:chOff x="3053833" y="2473909"/>
            <a:chExt cx="5442388" cy="296080"/>
          </a:xfrm>
        </p:grpSpPr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E5D5EA12-6551-44A0-8AD0-3534D563A4F3}"/>
                </a:ext>
              </a:extLst>
            </p:cNvPr>
            <p:cNvSpPr txBox="1"/>
            <p:nvPr/>
          </p:nvSpPr>
          <p:spPr>
            <a:xfrm>
              <a:off x="3053833" y="2473909"/>
              <a:ext cx="25555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⑤ 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ストレスチェック受検　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FEC67550-7A4A-45E8-A9F2-DD267D29985A}"/>
                </a:ext>
              </a:extLst>
            </p:cNvPr>
            <p:cNvCxnSpPr>
              <a:cxnSpLocks/>
            </p:cNvCxnSpPr>
            <p:nvPr/>
          </p:nvCxnSpPr>
          <p:spPr>
            <a:xfrm>
              <a:off x="5657280" y="2614017"/>
              <a:ext cx="1058736" cy="1183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F57D8C8F-5DC6-4442-8D5B-CF58A8DC79E4}"/>
                </a:ext>
              </a:extLst>
            </p:cNvPr>
            <p:cNvSpPr txBox="1"/>
            <p:nvPr/>
          </p:nvSpPr>
          <p:spPr>
            <a:xfrm>
              <a:off x="6773945" y="2508379"/>
              <a:ext cx="17222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受検から</a:t>
              </a:r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1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か月後付与</a:t>
              </a: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7F679310-B636-4677-BFF3-80698F763BE6}"/>
              </a:ext>
            </a:extLst>
          </p:cNvPr>
          <p:cNvGrpSpPr/>
          <p:nvPr/>
        </p:nvGrpSpPr>
        <p:grpSpPr>
          <a:xfrm>
            <a:off x="2901075" y="5812679"/>
            <a:ext cx="5561352" cy="304469"/>
            <a:chOff x="3034140" y="2515854"/>
            <a:chExt cx="4741044" cy="304469"/>
          </a:xfrm>
        </p:grpSpPr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10868037-8FA6-45A1-9283-2F4DB7A06AF4}"/>
                </a:ext>
              </a:extLst>
            </p:cNvPr>
            <p:cNvSpPr txBox="1"/>
            <p:nvPr/>
          </p:nvSpPr>
          <p:spPr>
            <a:xfrm>
              <a:off x="3034140" y="2515854"/>
              <a:ext cx="14111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⑥ 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歯科健診　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</a:p>
          </p:txBody>
        </p: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B4367C32-6E9F-4019-9611-690775541A3A}"/>
                </a:ext>
              </a:extLst>
            </p:cNvPr>
            <p:cNvCxnSpPr>
              <a:cxnSpLocks/>
            </p:cNvCxnSpPr>
            <p:nvPr/>
          </p:nvCxnSpPr>
          <p:spPr>
            <a:xfrm>
              <a:off x="4478292" y="2647573"/>
              <a:ext cx="169333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C2F5822A-929B-4DE9-96D9-3DDC8E4E6A4B}"/>
                </a:ext>
              </a:extLst>
            </p:cNvPr>
            <p:cNvSpPr txBox="1"/>
            <p:nvPr/>
          </p:nvSpPr>
          <p:spPr>
            <a:xfrm>
              <a:off x="6231182" y="2558713"/>
              <a:ext cx="15440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受診確認後付与（年</a:t>
              </a:r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1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回）</a:t>
              </a: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47124E4C-D581-4EBD-8A48-60E206B86289}"/>
              </a:ext>
            </a:extLst>
          </p:cNvPr>
          <p:cNvGrpSpPr/>
          <p:nvPr/>
        </p:nvGrpSpPr>
        <p:grpSpPr>
          <a:xfrm>
            <a:off x="2906732" y="6051143"/>
            <a:ext cx="5578796" cy="279302"/>
            <a:chOff x="3003499" y="2532632"/>
            <a:chExt cx="5578796" cy="279302"/>
          </a:xfrm>
        </p:grpSpPr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BADDD45E-A6EC-4889-B365-DBF16D3F22FF}"/>
                </a:ext>
              </a:extLst>
            </p:cNvPr>
            <p:cNvSpPr txBox="1"/>
            <p:nvPr/>
          </p:nvSpPr>
          <p:spPr>
            <a:xfrm>
              <a:off x="3003499" y="2532632"/>
              <a:ext cx="24585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FF3399"/>
                  </a:solidFill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⑦ </a:t>
              </a:r>
              <a:r>
                <a:rPr kumimoji="1" lang="ja-JP" altLang="en-US" sz="1200" i="1" dirty="0">
                  <a:solidFill>
                    <a:srgbClr val="FF3399"/>
                  </a:solidFill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新規加入者</a:t>
              </a:r>
              <a:r>
                <a:rPr kumimoji="1" lang="en-US" altLang="ja-JP" sz="1200" i="1" dirty="0">
                  <a:solidFill>
                    <a:srgbClr val="FF3399"/>
                  </a:solidFill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2,000P×</a:t>
              </a:r>
              <a:r>
                <a:rPr kumimoji="1" lang="ja-JP" altLang="en-US" sz="1200" i="1" dirty="0">
                  <a:solidFill>
                    <a:srgbClr val="FF3399"/>
                  </a:solidFill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加入月数</a:t>
              </a:r>
              <a:endParaRPr kumimoji="1" lang="en-US" altLang="ja-JP" sz="1200" i="1" dirty="0">
                <a:solidFill>
                  <a:srgbClr val="FF3399"/>
                </a:solidFill>
                <a:latin typeface="小塚ゴシック Pr6N H" panose="020B0800000000000000" pitchFamily="34" charset="-128"/>
                <a:ea typeface="小塚ゴシック Pr6N H" panose="020B0800000000000000" pitchFamily="34" charset="-128"/>
              </a:endParaRPr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2F034E38-FB7C-4F89-B2B7-6EE9D3879A70}"/>
                </a:ext>
              </a:extLst>
            </p:cNvPr>
            <p:cNvCxnSpPr>
              <a:cxnSpLocks/>
            </p:cNvCxnSpPr>
            <p:nvPr/>
          </p:nvCxnSpPr>
          <p:spPr>
            <a:xfrm>
              <a:off x="5503999" y="2654354"/>
              <a:ext cx="1163018" cy="0"/>
            </a:xfrm>
            <a:prstGeom prst="line">
              <a:avLst/>
            </a:prstGeom>
            <a:ln w="28575">
              <a:solidFill>
                <a:srgbClr val="FF339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851E9951-B3F6-4AEB-8728-78BAE6A18D11}"/>
                </a:ext>
              </a:extLst>
            </p:cNvPr>
            <p:cNvSpPr txBox="1"/>
            <p:nvPr/>
          </p:nvSpPr>
          <p:spPr>
            <a:xfrm>
              <a:off x="6771145" y="2550324"/>
              <a:ext cx="1811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i="1" dirty="0">
                  <a:solidFill>
                    <a:srgbClr val="FF3399"/>
                  </a:solidFill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加入日付与</a:t>
              </a:r>
            </a:p>
          </p:txBody>
        </p:sp>
      </p:grp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7924D22A-9C85-4C70-9D8E-01746BA6CB17}"/>
              </a:ext>
            </a:extLst>
          </p:cNvPr>
          <p:cNvGrpSpPr/>
          <p:nvPr/>
        </p:nvGrpSpPr>
        <p:grpSpPr>
          <a:xfrm>
            <a:off x="2909466" y="4665779"/>
            <a:ext cx="5765979" cy="296080"/>
            <a:chOff x="3053833" y="2725579"/>
            <a:chExt cx="5944208" cy="296080"/>
          </a:xfrm>
        </p:grpSpPr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75C029F5-6C4E-4096-B96F-74DE94E4B716}"/>
                </a:ext>
              </a:extLst>
            </p:cNvPr>
            <p:cNvSpPr txBox="1"/>
            <p:nvPr/>
          </p:nvSpPr>
          <p:spPr>
            <a:xfrm>
              <a:off x="3053833" y="2725579"/>
              <a:ext cx="3110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③ 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健康年齢（実年齢≧健康年齢）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2,000P</a:t>
              </a: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9F9917F5-CD9F-4636-A3C0-EE738EA558DB}"/>
                </a:ext>
              </a:extLst>
            </p:cNvPr>
            <p:cNvCxnSpPr>
              <a:cxnSpLocks/>
            </p:cNvCxnSpPr>
            <p:nvPr/>
          </p:nvCxnSpPr>
          <p:spPr>
            <a:xfrm>
              <a:off x="6226383" y="2865687"/>
              <a:ext cx="627717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8EEE264A-16DD-452C-9F8C-76E97DFF549E}"/>
                </a:ext>
              </a:extLst>
            </p:cNvPr>
            <p:cNvSpPr txBox="1"/>
            <p:nvPr/>
          </p:nvSpPr>
          <p:spPr>
            <a:xfrm>
              <a:off x="6854100" y="2760049"/>
              <a:ext cx="21439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2023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年度健診結果確認後付与</a:t>
              </a:r>
            </a:p>
          </p:txBody>
        </p: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0D8C25DA-D556-4A37-86B7-200F4BE0B265}"/>
              </a:ext>
            </a:extLst>
          </p:cNvPr>
          <p:cNvGrpSpPr/>
          <p:nvPr/>
        </p:nvGrpSpPr>
        <p:grpSpPr>
          <a:xfrm>
            <a:off x="2909465" y="4439276"/>
            <a:ext cx="5408832" cy="287691"/>
            <a:chOff x="3053833" y="2708801"/>
            <a:chExt cx="5408832" cy="287691"/>
          </a:xfrm>
        </p:grpSpPr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8A2A4FC8-10A4-4E0B-A58D-09F4B629E7AF}"/>
                </a:ext>
              </a:extLst>
            </p:cNvPr>
            <p:cNvSpPr txBox="1"/>
            <p:nvPr/>
          </p:nvSpPr>
          <p:spPr>
            <a:xfrm>
              <a:off x="3053833" y="2708801"/>
              <a:ext cx="2518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② 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2023</a:t>
              </a:r>
              <a:r>
                <a:rPr kumimoji="1" lang="ja-JP" altLang="en-US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年度健診受診者　</a:t>
              </a:r>
              <a:r>
                <a:rPr kumimoji="1" lang="en-US" altLang="ja-JP" sz="1200" i="1" dirty="0">
                  <a:latin typeface="小塚ゴシック Pr6N R" panose="020B0400000000000000" pitchFamily="34" charset="-128"/>
                  <a:ea typeface="小塚ゴシック Pr6N R" panose="020B0400000000000000" pitchFamily="34" charset="-128"/>
                </a:rPr>
                <a:t>18,000</a:t>
              </a:r>
              <a:r>
                <a:rPr kumimoji="1" lang="en-US" altLang="ja-JP" sz="12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P</a:t>
              </a:r>
            </a:p>
          </p:txBody>
        </p: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BF2720D4-F425-4186-9A39-2D5BF52AC6EA}"/>
                </a:ext>
              </a:extLst>
            </p:cNvPr>
            <p:cNvCxnSpPr>
              <a:cxnSpLocks/>
            </p:cNvCxnSpPr>
            <p:nvPr/>
          </p:nvCxnSpPr>
          <p:spPr>
            <a:xfrm>
              <a:off x="5565001" y="2840520"/>
              <a:ext cx="1175388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BADDC981-1FBE-44C6-AC08-5487FDB380ED}"/>
                </a:ext>
              </a:extLst>
            </p:cNvPr>
            <p:cNvSpPr txBox="1"/>
            <p:nvPr/>
          </p:nvSpPr>
          <p:spPr>
            <a:xfrm>
              <a:off x="6740389" y="2734882"/>
              <a:ext cx="17222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2024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年</a:t>
              </a:r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7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月</a:t>
              </a:r>
              <a:r>
                <a:rPr kumimoji="1" lang="en-US" altLang="ja-JP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1</a:t>
              </a:r>
              <a:r>
                <a:rPr kumimoji="1" lang="ja-JP" altLang="en-US" sz="1100" i="1" dirty="0">
                  <a:latin typeface="小塚ゴシック Pr6N H" panose="020B0800000000000000" pitchFamily="34" charset="-128"/>
                  <a:ea typeface="小塚ゴシック Pr6N H" panose="020B0800000000000000" pitchFamily="34" charset="-128"/>
                </a:rPr>
                <a:t>日付与</a:t>
              </a:r>
            </a:p>
          </p:txBody>
        </p:sp>
      </p:grp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45B90EC-90F6-4227-887C-7B48F9DF866F}"/>
              </a:ext>
            </a:extLst>
          </p:cNvPr>
          <p:cNvSpPr txBox="1"/>
          <p:nvPr/>
        </p:nvSpPr>
        <p:spPr>
          <a:xfrm>
            <a:off x="3137911" y="2597315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</a:t>
            </a:r>
            <a:r>
              <a:rPr kumimoji="1" lang="en-US" altLang="ja-JP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※</a:t>
            </a:r>
            <a:r>
              <a:rPr kumimoji="1" lang="ja-JP" altLang="en-US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判定基準：</a:t>
            </a:r>
            <a:r>
              <a:rPr kumimoji="1" lang="en-US" altLang="ja-JP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R4</a:t>
            </a:r>
            <a:r>
              <a:rPr kumimoji="1" lang="ja-JP" altLang="en-US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年度健診</a:t>
            </a:r>
            <a:r>
              <a:rPr kumimoji="1" lang="en-US" altLang="ja-JP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12</a:t>
            </a:r>
            <a:r>
              <a:rPr kumimoji="1" lang="ja-JP" altLang="en-US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項目データ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（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BMI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指数・血圧・中性脂肪・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HDL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LDL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</a:t>
            </a:r>
            <a:endParaRPr kumimoji="1" lang="en-US" altLang="ja-JP" sz="900" dirty="0">
              <a:solidFill>
                <a:srgbClr val="FF000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GOT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GPT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γ-GTP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H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ｂ</a:t>
            </a:r>
            <a:r>
              <a:rPr kumimoji="1" lang="en-US" altLang="ja-JP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A1c</a:t>
            </a:r>
            <a:r>
              <a:rPr kumimoji="1" lang="ja-JP" altLang="en-US" sz="900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・空腹時血糖・尿糖・尿蛋白）</a:t>
            </a:r>
            <a:r>
              <a:rPr kumimoji="1" lang="ja-JP" altLang="en-US" sz="9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・性別・実年齢</a:t>
            </a:r>
          </a:p>
        </p:txBody>
      </p:sp>
      <p:sp>
        <p:nvSpPr>
          <p:cNvPr id="52" name="左大かっこ 51">
            <a:extLst>
              <a:ext uri="{FF2B5EF4-FFF2-40B4-BE49-F238E27FC236}">
                <a16:creationId xmlns:a16="http://schemas.microsoft.com/office/drawing/2014/main" id="{0F222FAF-F782-4EDE-85F8-80E0972A7F1D}"/>
              </a:ext>
            </a:extLst>
          </p:cNvPr>
          <p:cNvSpPr/>
          <p:nvPr/>
        </p:nvSpPr>
        <p:spPr>
          <a:xfrm>
            <a:off x="3313651" y="2560173"/>
            <a:ext cx="45719" cy="2785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右大かっこ 52">
            <a:extLst>
              <a:ext uri="{FF2B5EF4-FFF2-40B4-BE49-F238E27FC236}">
                <a16:creationId xmlns:a16="http://schemas.microsoft.com/office/drawing/2014/main" id="{C9C461E6-85BB-4EB1-9C65-E1D204C735BF}"/>
              </a:ext>
            </a:extLst>
          </p:cNvPr>
          <p:cNvSpPr/>
          <p:nvPr/>
        </p:nvSpPr>
        <p:spPr>
          <a:xfrm>
            <a:off x="7553758" y="2578532"/>
            <a:ext cx="45719" cy="221619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5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1049</TotalTime>
  <Words>384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小塚ゴシック Pr6N H</vt:lpstr>
      <vt:lpstr>小塚ゴシック Pr6N R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kkikuchi</dc:creator>
  <cp:lastModifiedBy>syamamoto@valuehr.local</cp:lastModifiedBy>
  <cp:revision>99</cp:revision>
  <cp:lastPrinted>2024-01-17T03:01:31Z</cp:lastPrinted>
  <dcterms:created xsi:type="dcterms:W3CDTF">2019-03-04T05:11:24Z</dcterms:created>
  <dcterms:modified xsi:type="dcterms:W3CDTF">2024-03-29T10:43:46Z</dcterms:modified>
</cp:coreProperties>
</file>